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6"/>
  </p:notesMasterIdLst>
  <p:sldIdLst>
    <p:sldId id="256" r:id="rId2"/>
    <p:sldId id="257" r:id="rId3"/>
    <p:sldId id="261" r:id="rId4"/>
    <p:sldId id="260" r:id="rId5"/>
    <p:sldId id="262" r:id="rId6"/>
    <p:sldId id="259" r:id="rId7"/>
    <p:sldId id="263" r:id="rId8"/>
    <p:sldId id="270" r:id="rId9"/>
    <p:sldId id="264" r:id="rId10"/>
    <p:sldId id="266" r:id="rId11"/>
    <p:sldId id="271" r:id="rId12"/>
    <p:sldId id="265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308"/>
    <a:srgbClr val="0432FF"/>
    <a:srgbClr val="FFA9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7948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64A12-9E15-7747-91B5-F4FBB4B0417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E67AB-6DBF-1E4A-B5D9-CC4E9B0B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6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34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39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/>
              <a:t>1) Receive Event/Message 	</a:t>
            </a:r>
            <a:r>
              <a:rPr lang="en-US" i="0" dirty="0">
                <a:sym typeface="Wingdings" pitchFamily="2" charset="2"/>
              </a:rPr>
              <a:t> Handler, Controller</a:t>
            </a:r>
            <a:endParaRPr lang="en-US" i="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/>
              <a:t>2) Delegate to the action 	</a:t>
            </a:r>
            <a:r>
              <a:rPr lang="en-US" i="0" dirty="0">
                <a:sym typeface="Wingdings" pitchFamily="2" charset="2"/>
              </a:rPr>
              <a:t> Action</a:t>
            </a:r>
            <a:endParaRPr lang="en-US" i="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>
                <a:solidFill>
                  <a:srgbClr val="00B050"/>
                </a:solidFill>
              </a:rPr>
              <a:t>3) Request, Parse data 		</a:t>
            </a:r>
            <a:r>
              <a:rPr lang="en-US" i="0" dirty="0">
                <a:solidFill>
                  <a:srgbClr val="00B050"/>
                </a:solidFill>
                <a:sym typeface="Wingdings" pitchFamily="2" charset="2"/>
              </a:rPr>
              <a:t> Data Model</a:t>
            </a:r>
            <a:endParaRPr lang="en-US" i="0" dirty="0">
              <a:solidFill>
                <a:srgbClr val="00B05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>
                <a:solidFill>
                  <a:srgbClr val="FF0000"/>
                </a:solidFill>
              </a:rPr>
              <a:t>4) Process Data Logic 		</a:t>
            </a:r>
            <a:r>
              <a:rPr lang="en-US" i="0" dirty="0">
                <a:solidFill>
                  <a:srgbClr val="FF0000"/>
                </a:solidFill>
                <a:sym typeface="Wingdings" pitchFamily="2" charset="2"/>
              </a:rPr>
              <a:t> Result Model</a:t>
            </a:r>
            <a:endParaRPr lang="en-US" i="0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>
                <a:solidFill>
                  <a:srgbClr val="FF0000"/>
                </a:solidFill>
              </a:rPr>
              <a:t>5) Make response content 	</a:t>
            </a:r>
            <a:r>
              <a:rPr lang="en-US" i="0" dirty="0">
                <a:solidFill>
                  <a:srgbClr val="FF0000"/>
                </a:solidFill>
                <a:sym typeface="Wingdings" pitchFamily="2" charset="2"/>
              </a:rPr>
              <a:t> Response Model</a:t>
            </a:r>
            <a:endParaRPr lang="en-US" i="0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0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6) Render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61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73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E67AB-6DBF-1E4A-B5D9-CC4E9B0BC6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81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90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823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097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7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19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53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28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44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6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12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29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2BB7E-5ABD-0441-94A4-E63577AD0934}" type="datetimeFigureOut">
              <a:rPr lang="en-US" smtClean="0"/>
              <a:t>11/22/22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10C16-2152-F94C-BAAD-CE66CB1C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58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F268D-E686-844F-91A9-D0264C5BF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Training Basic – Day 06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4BC303-A69D-1E46-A194-D14DF8BE7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903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3FCA60D-7362-F84E-BF54-F68FAE42B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6448"/>
          </a:xfrm>
        </p:spPr>
        <p:txBody>
          <a:bodyPr anchor="ctr">
            <a:normAutofit/>
          </a:bodyPr>
          <a:lstStyle/>
          <a:p>
            <a:r>
              <a:rPr lang="en-US" sz="4400" dirty="0"/>
              <a:t>iOS MVVM - Basic</a:t>
            </a:r>
          </a:p>
        </p:txBody>
      </p:sp>
      <p:sp>
        <p:nvSpPr>
          <p:cNvPr id="34" name="Content Placeholder 53">
            <a:extLst>
              <a:ext uri="{FF2B5EF4-FFF2-40B4-BE49-F238E27FC236}">
                <a16:creationId xmlns:a16="http://schemas.microsoft.com/office/drawing/2014/main" id="{96BC1382-0DF3-4E4E-8440-3029D40EBC9F}"/>
              </a:ext>
            </a:extLst>
          </p:cNvPr>
          <p:cNvSpPr txBox="1">
            <a:spLocks/>
          </p:cNvSpPr>
          <p:nvPr/>
        </p:nvSpPr>
        <p:spPr>
          <a:xfrm>
            <a:off x="838200" y="1348476"/>
            <a:ext cx="10515600" cy="4828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err="1"/>
              <a:t>ViewController</a:t>
            </a:r>
            <a:endParaRPr lang="en-US" sz="2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1) Receive Event/Message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2) Delegate to the action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6) Render</a:t>
            </a:r>
            <a:endParaRPr lang="en-US" sz="2400" dirty="0"/>
          </a:p>
          <a:p>
            <a:r>
              <a:rPr lang="en-US" sz="2400" b="1" dirty="0" err="1"/>
              <a:t>ViewModel</a:t>
            </a:r>
            <a:endParaRPr lang="en-US" sz="2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4) Process Data Logic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5) Make response content </a:t>
            </a:r>
          </a:p>
          <a:p>
            <a:r>
              <a:rPr lang="en-US" sz="2400" b="1" dirty="0"/>
              <a:t>Data Layer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3) Request, Parse data 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6520E6-6FD5-8C4C-9398-CD1957226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800" y="1348476"/>
            <a:ext cx="5760000" cy="300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5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FEC9A84-D77E-5842-9299-AD141086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MVVM (vs MVC)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F161BA-BDB7-0F46-8F20-48C05E7B6C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00B050"/>
                </a:solidFill>
              </a:rPr>
              <a:t>Pros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189FEE-5212-8C4D-B13B-2A0864AA2F9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Separate the Business code from the </a:t>
            </a:r>
            <a:r>
              <a:rPr lang="en-US" dirty="0" err="1">
                <a:solidFill>
                  <a:srgbClr val="00B050"/>
                </a:solidFill>
              </a:rPr>
              <a:t>ViewController</a:t>
            </a:r>
            <a:r>
              <a:rPr lang="en-US" dirty="0">
                <a:solidFill>
                  <a:srgbClr val="00B050"/>
                </a:solidFill>
              </a:rPr>
              <a:t>.</a:t>
            </a:r>
          </a:p>
          <a:p>
            <a:r>
              <a:rPr lang="en-US" dirty="0">
                <a:solidFill>
                  <a:srgbClr val="00B050"/>
                </a:solidFill>
              </a:rPr>
              <a:t>Maybe Unit Test </a:t>
            </a:r>
            <a:r>
              <a:rPr lang="en-US" dirty="0" err="1">
                <a:solidFill>
                  <a:srgbClr val="00B050"/>
                </a:solidFill>
              </a:rPr>
              <a:t>ViewModel</a:t>
            </a:r>
            <a:r>
              <a:rPr lang="en-US" dirty="0">
                <a:solidFill>
                  <a:srgbClr val="00B050"/>
                </a:solidFill>
              </a:rPr>
              <a:t>.</a:t>
            </a:r>
          </a:p>
          <a:p>
            <a:r>
              <a:rPr lang="en-US" dirty="0">
                <a:solidFill>
                  <a:srgbClr val="00B050"/>
                </a:solidFill>
              </a:rPr>
              <a:t>Views can be migrated from </a:t>
            </a:r>
            <a:r>
              <a:rPr lang="en-US" dirty="0" err="1">
                <a:solidFill>
                  <a:srgbClr val="00B050"/>
                </a:solidFill>
              </a:rPr>
              <a:t>UIKit</a:t>
            </a:r>
            <a:r>
              <a:rPr lang="en-US" dirty="0">
                <a:solidFill>
                  <a:srgbClr val="00B050"/>
                </a:solidFill>
              </a:rPr>
              <a:t> to </a:t>
            </a:r>
            <a:r>
              <a:rPr lang="en-US" dirty="0" err="1">
                <a:solidFill>
                  <a:srgbClr val="00B050"/>
                </a:solidFill>
              </a:rPr>
              <a:t>SwiftUI</a:t>
            </a:r>
            <a:r>
              <a:rPr lang="en-US" dirty="0">
                <a:solidFill>
                  <a:srgbClr val="00B050"/>
                </a:solidFill>
              </a:rPr>
              <a:t>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C90EBB-1843-0E4A-A1DF-67114C4E7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Cons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64019D6-2657-5B46-AF92-438E0CF1D8D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Need Observable library (Rx, Combine,…)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815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7C6239-41CE-0B4A-A32E-123F068B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68442"/>
            <a:ext cx="6074358" cy="12432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0308"/>
                </a:solidFill>
              </a:rPr>
              <a:t>Reuse-Function Oriented </a:t>
            </a:r>
            <a:r>
              <a:rPr lang="en-US" sz="4000" dirty="0">
                <a:solidFill>
                  <a:srgbClr val="FF0308">
                    <a:alpha val="50000"/>
                  </a:srgbClr>
                </a:solidFill>
              </a:rPr>
              <a:t>Architecture pattern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45590F9-53B6-1C4C-88E3-13CB49186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1411705"/>
            <a:ext cx="5913939" cy="527785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The basic idea of the MVC, MVVM is only for 3-layers separation.</a:t>
            </a:r>
          </a:p>
          <a:p>
            <a:r>
              <a:rPr lang="en-US" sz="2400" dirty="0">
                <a:solidFill>
                  <a:srgbClr val="0070C0"/>
                </a:solidFill>
              </a:rPr>
              <a:t>For other purposes such as, Reusing functions, Writing Unit Tests, etc. We need optimize and use Design Patterns.</a:t>
            </a:r>
          </a:p>
          <a:p>
            <a:endParaRPr lang="en-US" sz="2400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The common solution is  separating the Business Logic of the function from the </a:t>
            </a:r>
            <a:r>
              <a:rPr lang="en-US" sz="2400" dirty="0" err="1">
                <a:solidFill>
                  <a:srgbClr val="0070C0"/>
                </a:solidFill>
              </a:rPr>
              <a:t>ViewController</a:t>
            </a:r>
            <a:r>
              <a:rPr lang="en-US" sz="2400" dirty="0">
                <a:solidFill>
                  <a:srgbClr val="0070C0"/>
                </a:solidFill>
              </a:rPr>
              <a:t>, the </a:t>
            </a:r>
            <a:r>
              <a:rPr lang="en-US" sz="2400" dirty="0" err="1">
                <a:solidFill>
                  <a:srgbClr val="0070C0"/>
                </a:solidFill>
              </a:rPr>
              <a:t>ViewModel</a:t>
            </a:r>
            <a:r>
              <a:rPr lang="en-US" sz="2400" dirty="0">
                <a:solidFill>
                  <a:srgbClr val="0070C0"/>
                </a:solidFill>
              </a:rPr>
              <a:t>. Like: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70C0"/>
                </a:solidFill>
              </a:rPr>
              <a:t>SyncService</a:t>
            </a:r>
            <a:endParaRPr lang="en-US" sz="24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70C0"/>
                </a:solidFill>
              </a:rPr>
              <a:t>AddCartService</a:t>
            </a:r>
            <a:endParaRPr lang="en-US" sz="24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70C0"/>
                </a:solidFill>
              </a:rPr>
              <a:t>FavoriteService</a:t>
            </a:r>
            <a:endParaRPr lang="en-US" sz="2400" dirty="0">
              <a:solidFill>
                <a:srgbClr val="0070C0"/>
              </a:solidFill>
            </a:endParaRPr>
          </a:p>
          <a:p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D41ED6-72DD-BF4B-B0A5-B3432E50B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1264" y="790073"/>
            <a:ext cx="4170948" cy="561543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827997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D80CA98-DB74-FB45-A30A-6C6C69B41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XCode-Scheme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A0E0CE-FDCC-094B-A206-D42D945D21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72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56A98B-2BA2-7745-AFD2-E99B629B4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BD6A8-0434-5E4A-AB7E-FA5D14ED8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0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AEF1E-697B-6E4D-BD0A-E872C2FB1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5E12-C180-A84C-A7BF-D884E058C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  <a:p>
            <a:r>
              <a:rPr lang="en-US" dirty="0"/>
              <a:t>Apple MVC &amp; MVVM</a:t>
            </a:r>
          </a:p>
          <a:p>
            <a:r>
              <a:rPr lang="en-US" dirty="0"/>
              <a:t>Codable</a:t>
            </a:r>
          </a:p>
          <a:p>
            <a:r>
              <a:rPr lang="en-US" dirty="0"/>
              <a:t>App Scheme</a:t>
            </a:r>
          </a:p>
        </p:txBody>
      </p:sp>
    </p:spTree>
    <p:extLst>
      <p:ext uri="{BB962C8B-B14F-4D97-AF65-F5344CB8AC3E}">
        <p14:creationId xmlns:p14="http://schemas.microsoft.com/office/powerpoint/2010/main" val="3549389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9BE79DD-C543-7240-A5E8-5C0B0D55A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975C52-FFF0-234D-B5DC-C2B5F39E19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30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C973E-7F62-C643-BF36-00DAAEFF6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 Quality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77DE74-9806-1C42-BE1E-521083851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611137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Are you spending a lot of time investigating the code?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881151-2707-994F-A5A7-CE6E0347A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4663" y="1825625"/>
            <a:ext cx="6659137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</a:rPr>
              <a:t>What is Good Source Code?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Stable development time (don’t take much cost)</a:t>
            </a:r>
          </a:p>
          <a:p>
            <a:pPr marL="0" indent="0">
              <a:buNone/>
            </a:pPr>
            <a:r>
              <a:rPr lang="en-US" dirty="0"/>
              <a:t>Characteristics of high quality Source Code?</a:t>
            </a:r>
          </a:p>
          <a:p>
            <a:pPr lvl="1"/>
            <a:r>
              <a:rPr lang="en-US" dirty="0"/>
              <a:t>Architecture</a:t>
            </a:r>
          </a:p>
          <a:p>
            <a:pPr lvl="1"/>
            <a:r>
              <a:rPr lang="en-US" dirty="0"/>
              <a:t>File Structure</a:t>
            </a:r>
          </a:p>
          <a:p>
            <a:pPr lvl="1"/>
            <a:r>
              <a:rPr lang="en-US" dirty="0"/>
              <a:t>Design Pattern</a:t>
            </a:r>
          </a:p>
          <a:p>
            <a:pPr lvl="1"/>
            <a:r>
              <a:rPr lang="en-US" dirty="0"/>
              <a:t>Guideline/Document</a:t>
            </a:r>
          </a:p>
          <a:p>
            <a:pPr lvl="1"/>
            <a:r>
              <a:rPr lang="en-US" dirty="0"/>
              <a:t>Test Coverage</a:t>
            </a:r>
          </a:p>
          <a:p>
            <a:pPr marL="0" indent="0">
              <a:buNone/>
            </a:pPr>
            <a:r>
              <a:rPr lang="en-US" dirty="0"/>
              <a:t>How to keep the quality stable?</a:t>
            </a:r>
          </a:p>
          <a:p>
            <a:pPr lvl="1"/>
            <a:r>
              <a:rPr lang="en-US" dirty="0"/>
              <a:t>Refactoring</a:t>
            </a:r>
          </a:p>
          <a:p>
            <a:pPr lvl="1"/>
            <a:r>
              <a:rPr lang="en-US" dirty="0"/>
              <a:t>Remove (code, function)</a:t>
            </a:r>
          </a:p>
          <a:p>
            <a:pPr lvl="1"/>
            <a:r>
              <a:rPr lang="en-US" dirty="0"/>
              <a:t>Renew (architecture, structure, document)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ABEF3D-7A19-F043-A7C4-C57E38609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94247"/>
            <a:ext cx="3636999" cy="358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181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F19EC7-8C50-DE40-8A2E-129C54681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to a messy?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5F939B-C56B-564D-8ADC-AF5D25A1F9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5" y="1825625"/>
            <a:ext cx="4048125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3E92E45-1F55-194E-AD06-CDEDCDF090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86313" y="1825624"/>
            <a:ext cx="6310312" cy="448627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E09540-DFA6-274C-84F6-6F14354E6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5" y="1852816"/>
            <a:ext cx="3941212" cy="2214961"/>
          </a:xfrm>
          <a:prstGeom prst="rect">
            <a:avLst/>
          </a:prstGeom>
          <a:ln w="25400">
            <a:solidFill>
              <a:srgbClr val="00B0F0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6B674F-9E79-3941-BC4C-A4A277344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25" y="4275943"/>
            <a:ext cx="3941212" cy="2216932"/>
          </a:xfrm>
          <a:prstGeom prst="rect">
            <a:avLst/>
          </a:prstGeom>
          <a:ln w="25400">
            <a:solidFill>
              <a:srgbClr val="00B0F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0F3AEF-9289-9E42-93F9-9EEFB4A97F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8836" y="1825626"/>
            <a:ext cx="6741583" cy="4667249"/>
          </a:xfrm>
          <a:prstGeom prst="rect">
            <a:avLst/>
          </a:prstGeom>
          <a:ln w="25400"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1795627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0760F-48A6-2D40-A1B0-175C79D5D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Value of Good organization, classification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54688B1-909A-A943-83F9-0CFBC977DC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90688"/>
            <a:ext cx="6873095" cy="4802186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ü"/>
            </a:pPr>
            <a:r>
              <a:rPr lang="en-US" dirty="0"/>
              <a:t>Easy to manage (search, inventory)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Investigate current status.</a:t>
            </a:r>
          </a:p>
          <a:p>
            <a:pPr>
              <a:lnSpc>
                <a:spcPct val="120000"/>
              </a:lnSpc>
              <a:buFont typeface="Wingdings" pitchFamily="2" charset="2"/>
              <a:buChar char="ü"/>
            </a:pPr>
            <a:r>
              <a:rPr lang="en-US" dirty="0"/>
              <a:t>Easy to add and change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Reuse, Swap, Replace modules</a:t>
            </a:r>
          </a:p>
          <a:p>
            <a:pPr>
              <a:lnSpc>
                <a:spcPct val="120000"/>
              </a:lnSpc>
              <a:buFont typeface="Wingdings" pitchFamily="2" charset="2"/>
              <a:buChar char="ü"/>
            </a:pPr>
            <a:r>
              <a:rPr lang="en-US" dirty="0"/>
              <a:t>Easy to approach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Newbies are easy to approach, join the work.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000" dirty="0">
                <a:solidFill>
                  <a:schemeClr val="accent1"/>
                </a:solidFill>
              </a:rPr>
              <a:t>Why don't many people like to do it?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9388DE2-24E5-4345-A940-CC23028C5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25396" y="1690687"/>
            <a:ext cx="3628403" cy="4802187"/>
          </a:xfrm>
        </p:spPr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2166AF82-45FE-544F-B961-7E97E4756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9499" y="1644761"/>
            <a:ext cx="3600199" cy="22501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Placeholder 12">
            <a:extLst>
              <a:ext uri="{FF2B5EF4-FFF2-40B4-BE49-F238E27FC236}">
                <a16:creationId xmlns:a16="http://schemas.microsoft.com/office/drawing/2014/main" id="{16AFB7C0-B35E-D84C-B7CE-A87EFDBE7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499" y="3954703"/>
            <a:ext cx="3614301" cy="257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065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DA0D8-1F7F-874D-A5A0-55363FCF6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“product” in Source Code?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590173A-8DEA-C245-AB88-98272F4367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68842" y="3091196"/>
            <a:ext cx="8061158" cy="3401679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1" dirty="0"/>
              <a:t>1) Receive Event/Message 	</a:t>
            </a:r>
            <a:r>
              <a:rPr lang="en-US" i="1" dirty="0">
                <a:sym typeface="Wingdings" pitchFamily="2" charset="2"/>
              </a:rPr>
              <a:t> Handler, Controller</a:t>
            </a:r>
            <a:endParaRPr lang="en-US" i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i="1" dirty="0"/>
              <a:t>2) Delegate to the action 		</a:t>
            </a:r>
            <a:r>
              <a:rPr lang="en-US" i="1" dirty="0">
                <a:sym typeface="Wingdings" pitchFamily="2" charset="2"/>
              </a:rPr>
              <a:t> Action</a:t>
            </a:r>
            <a:endParaRPr lang="en-US" i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00B050"/>
                </a:solidFill>
              </a:rPr>
              <a:t>3) Request, Parse data 		</a:t>
            </a:r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 Data Model</a:t>
            </a:r>
            <a:endParaRPr lang="en-US" dirty="0">
              <a:solidFill>
                <a:srgbClr val="00B05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FF0000"/>
                </a:solidFill>
              </a:rPr>
              <a:t>4) Process Data Logic 		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 Result Model</a:t>
            </a:r>
            <a:endParaRPr lang="en-US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FF0000"/>
                </a:solidFill>
              </a:rPr>
              <a:t>5) Make response content 	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 Response Model</a:t>
            </a:r>
            <a:endParaRPr lang="en-US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6) Render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8193E-9271-974C-BAA7-24918E616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68843" y="1887704"/>
            <a:ext cx="7844590" cy="6905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i="1" dirty="0">
                <a:solidFill>
                  <a:schemeClr val="tx2"/>
                </a:solidFill>
              </a:rPr>
              <a:t>Processing steps </a:t>
            </a:r>
            <a:r>
              <a:rPr lang="en-US" sz="1600" i="1" dirty="0"/>
              <a:t>and the </a:t>
            </a:r>
            <a:r>
              <a:rPr lang="en-US" sz="3200" b="1" i="1" dirty="0">
                <a:solidFill>
                  <a:schemeClr val="accent2">
                    <a:lumMod val="75000"/>
                  </a:schemeClr>
                </a:solidFill>
              </a:rPr>
              <a:t>output</a:t>
            </a:r>
            <a:r>
              <a:rPr lang="en-US" sz="3200" i="1" dirty="0"/>
              <a:t> </a:t>
            </a:r>
            <a:r>
              <a:rPr lang="en-US" sz="1600" i="1" dirty="0"/>
              <a:t>of them.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9F3B3D3-4AEE-D94B-8AF9-95FC12E28A92}"/>
              </a:ext>
            </a:extLst>
          </p:cNvPr>
          <p:cNvGrpSpPr/>
          <p:nvPr/>
        </p:nvGrpSpPr>
        <p:grpSpPr>
          <a:xfrm>
            <a:off x="838201" y="3155364"/>
            <a:ext cx="2466474" cy="2559726"/>
            <a:chOff x="9144000" y="3091195"/>
            <a:chExt cx="1929063" cy="255972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580D26-11B2-E740-9599-DDBF885D8DD1}"/>
                </a:ext>
              </a:extLst>
            </p:cNvPr>
            <p:cNvSpPr/>
            <p:nvPr/>
          </p:nvSpPr>
          <p:spPr>
            <a:xfrm>
              <a:off x="9144000" y="3893303"/>
              <a:ext cx="1929063" cy="477756"/>
            </a:xfrm>
            <a:prstGeom prst="rect">
              <a:avLst/>
            </a:prstGeom>
            <a:solidFill>
              <a:srgbClr val="00B050">
                <a:alpha val="30000"/>
              </a:srgbClr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Data Access Layer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DECB72-75B3-0048-9C3C-4E6BEFF9B40A}"/>
                </a:ext>
              </a:extLst>
            </p:cNvPr>
            <p:cNvSpPr/>
            <p:nvPr/>
          </p:nvSpPr>
          <p:spPr>
            <a:xfrm>
              <a:off x="9144000" y="4371058"/>
              <a:ext cx="1929063" cy="802107"/>
            </a:xfrm>
            <a:prstGeom prst="rect">
              <a:avLst/>
            </a:prstGeom>
            <a:solidFill>
              <a:srgbClr val="FF0308">
                <a:alpha val="30000"/>
              </a:srgb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Business Layer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38CF3DD-05FF-6D49-B911-A2A08F317100}"/>
                </a:ext>
              </a:extLst>
            </p:cNvPr>
            <p:cNvSpPr/>
            <p:nvPr/>
          </p:nvSpPr>
          <p:spPr>
            <a:xfrm>
              <a:off x="9144000" y="5173165"/>
              <a:ext cx="1929063" cy="477756"/>
            </a:xfrm>
            <a:prstGeom prst="rect">
              <a:avLst/>
            </a:prstGeom>
            <a:solidFill>
              <a:srgbClr val="0432FF">
                <a:alpha val="30000"/>
              </a:srgb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Presentation Layer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F3A1688-FC2E-A447-92C1-F01958C5CAD1}"/>
                </a:ext>
              </a:extLst>
            </p:cNvPr>
            <p:cNvSpPr/>
            <p:nvPr/>
          </p:nvSpPr>
          <p:spPr>
            <a:xfrm>
              <a:off x="9144000" y="3091195"/>
              <a:ext cx="1929063" cy="80210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Driver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0007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E34B3-11F4-CE44-BD0A-2E0254BD7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Apple MVC vs MVVM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D652FE0-A9EB-3D4B-BC0E-897CCF95CE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486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0BE85-C226-774A-8886-C3F51E86F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13"/>
          </a:xfrm>
        </p:spPr>
        <p:txBody>
          <a:bodyPr/>
          <a:lstStyle/>
          <a:p>
            <a:r>
              <a:rPr lang="en-US" dirty="0"/>
              <a:t>Apple MVC - Basic</a:t>
            </a:r>
          </a:p>
        </p:txBody>
      </p:sp>
      <p:sp>
        <p:nvSpPr>
          <p:cNvPr id="54" name="Content Placeholder 53">
            <a:extLst>
              <a:ext uri="{FF2B5EF4-FFF2-40B4-BE49-F238E27FC236}">
                <a16:creationId xmlns:a16="http://schemas.microsoft.com/office/drawing/2014/main" id="{02118442-2E60-D649-B79D-A633A3728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2107"/>
            <a:ext cx="10515600" cy="48048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/>
              <a:t>ViewController</a:t>
            </a:r>
            <a:endParaRPr lang="en-US" sz="2400" b="1" dirty="0"/>
          </a:p>
          <a:p>
            <a:pPr lvl="1"/>
            <a:r>
              <a:rPr lang="en-US" dirty="0"/>
              <a:t>1) Receive Event/Message </a:t>
            </a:r>
          </a:p>
          <a:p>
            <a:pPr lvl="1"/>
            <a:r>
              <a:rPr lang="en-US" dirty="0"/>
              <a:t>2) Delegate to the action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4) Process Data Logic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5) Make response content </a:t>
            </a:r>
          </a:p>
          <a:p>
            <a:pPr lvl="1"/>
            <a:r>
              <a:rPr lang="en-US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6) Render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Data Layer</a:t>
            </a:r>
            <a:endParaRPr lang="en-US" sz="2400" dirty="0"/>
          </a:p>
          <a:p>
            <a:pPr lvl="1"/>
            <a:r>
              <a:rPr lang="en-US" dirty="0">
                <a:solidFill>
                  <a:srgbClr val="00B050"/>
                </a:solidFill>
              </a:rPr>
              <a:t>3) Request, Parse data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F3983E-8B51-FF4E-8D78-6248B6703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800" y="1372107"/>
            <a:ext cx="5760000" cy="311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7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10078</TotalTime>
  <Words>332</Words>
  <Application>Microsoft Macintosh PowerPoint</Application>
  <PresentationFormat>Widescreen</PresentationFormat>
  <Paragraphs>87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iOS Training Basic – Day 06</vt:lpstr>
      <vt:lpstr>Contents</vt:lpstr>
      <vt:lpstr>Architecture</vt:lpstr>
      <vt:lpstr>Source Code Quality</vt:lpstr>
      <vt:lpstr>What happens to a messy?</vt:lpstr>
      <vt:lpstr>Value of Good organization, classification</vt:lpstr>
      <vt:lpstr>What’s “product” in Source Code?</vt:lpstr>
      <vt:lpstr>Apple MVC vs MVVM</vt:lpstr>
      <vt:lpstr>Apple MVC - Basic</vt:lpstr>
      <vt:lpstr>iOS MVVM - Basic</vt:lpstr>
      <vt:lpstr>Pros and Cons of MVVM (vs MVC)</vt:lpstr>
      <vt:lpstr>Reuse-Function Oriented Architecture pattern</vt:lpstr>
      <vt:lpstr>XCode-Scheme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Trung Nguyễn</dc:creator>
  <cp:lastModifiedBy>Trung Nguyễn</cp:lastModifiedBy>
  <cp:revision>157</cp:revision>
  <dcterms:created xsi:type="dcterms:W3CDTF">2022-11-05T00:54:09Z</dcterms:created>
  <dcterms:modified xsi:type="dcterms:W3CDTF">2022-11-27T11:49:33Z</dcterms:modified>
</cp:coreProperties>
</file>

<file path=docProps/thumbnail.jpeg>
</file>